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419" r:id="rId5"/>
    <p:sldId id="424" r:id="rId6"/>
    <p:sldId id="257" r:id="rId7"/>
    <p:sldId id="279" r:id="rId8"/>
    <p:sldId id="280" r:id="rId9"/>
    <p:sldId id="281" r:id="rId10"/>
    <p:sldId id="282" r:id="rId11"/>
    <p:sldId id="283" r:id="rId12"/>
    <p:sldId id="305" r:id="rId13"/>
    <p:sldId id="284" r:id="rId14"/>
    <p:sldId id="2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0908E3-052A-7C43-8115-0882970F362E}">
          <p14:sldIdLst>
            <p14:sldId id="419"/>
            <p14:sldId id="424"/>
            <p14:sldId id="257"/>
            <p14:sldId id="279"/>
            <p14:sldId id="280"/>
            <p14:sldId id="281"/>
            <p14:sldId id="282"/>
            <p14:sldId id="283"/>
            <p14:sldId id="305"/>
            <p14:sldId id="284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F04B"/>
    <a:srgbClr val="FF9300"/>
    <a:srgbClr val="FFD579"/>
    <a:srgbClr val="EB8311"/>
    <a:srgbClr val="FD822D"/>
    <a:srgbClr val="2D7DB5"/>
    <a:srgbClr val="0B6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9"/>
    <p:restoredTop sz="92313"/>
  </p:normalViewPr>
  <p:slideViewPr>
    <p:cSldViewPr>
      <p:cViewPr varScale="1">
        <p:scale>
          <a:sx n="112" d="100"/>
          <a:sy n="112" d="100"/>
        </p:scale>
        <p:origin x="224" y="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85C1D-71CD-40A7-90E6-2A509741901C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FBB0C-A7D5-48D1-AD1E-99DDE6D15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88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1713-3CF6-4469-9746-34AB3FADFE84}" type="datetimeFigureOut">
              <a:rPr lang="en-US" smtClean="0"/>
              <a:pPr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8F494-0C48-417A-A877-0763ACB88C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8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8F494-0C48-417A-A877-0763ACB88C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7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501116-00DF-9B40-82E1-CD9CB17E11E4}" type="slidenum">
              <a:rPr lang="en-US" sz="1200" b="0"/>
              <a:pPr/>
              <a:t>4</a:t>
            </a:fld>
            <a:endParaRPr lang="en-US" sz="1200"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49FF502-8B8D-AE4D-A67A-504D2AB5EB4F}" type="slidenum">
              <a:rPr lang="en-US" sz="1200" b="0"/>
              <a:pPr/>
              <a:t>5</a:t>
            </a:fld>
            <a:endParaRPr lang="en-US" sz="1200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A0BCF10-0EDA-A444-A2F8-C7EE525B4A03}" type="slidenum">
              <a:rPr lang="en-US" sz="1200" b="0"/>
              <a:pPr/>
              <a:t>6</a:t>
            </a:fld>
            <a:endParaRPr lang="en-US" sz="1200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048298C-09D8-1A49-913B-7B9BB64FD16C}" type="slidenum">
              <a:rPr lang="en-US" sz="1200" b="0"/>
              <a:pPr/>
              <a:t>7</a:t>
            </a:fld>
            <a:endParaRPr lang="en-US" sz="1200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18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979FE9E-A718-B54D-8298-142D4D846215}" type="slidenum">
              <a:rPr lang="en-US" sz="1200" b="0"/>
              <a:pPr/>
              <a:t>11</a:t>
            </a:fld>
            <a:endParaRPr lang="en-US" sz="1200" b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1011936" y="1984248"/>
            <a:ext cx="8631936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011936" y="1371600"/>
            <a:ext cx="8631936" cy="457200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11936" y="4416552"/>
            <a:ext cx="8631936" cy="4572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4876800" y="5943600"/>
            <a:ext cx="6912864" cy="301752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4876800" y="6236208"/>
            <a:ext cx="6912864" cy="539496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6013864"/>
            <a:ext cx="2974855" cy="573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402" y="3333750"/>
            <a:ext cx="902209" cy="2164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41" y="533401"/>
            <a:ext cx="6354619" cy="27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371600"/>
            <a:ext cx="1219200" cy="45720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371600"/>
            <a:ext cx="8331200" cy="45720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1984248"/>
            <a:ext cx="8631936" cy="13716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3429000"/>
            <a:ext cx="8631936" cy="1371600"/>
          </a:xfrm>
        </p:spPr>
        <p:txBody>
          <a:bodyPr lIns="0" rIns="0"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487680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88864" y="1452310"/>
            <a:ext cx="487680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04800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8864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8688" y="6419088"/>
            <a:ext cx="1219200" cy="384048"/>
          </a:xfrm>
        </p:spPr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4165600" y="594360"/>
            <a:ext cx="6299200" cy="5349240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" y="5905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304800" y="1752601"/>
            <a:ext cx="3657600" cy="4207213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20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" y="1427"/>
            <a:ext cx="12186928" cy="6855147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04800" y="1527048"/>
            <a:ext cx="10058400" cy="44165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38688" y="6419088"/>
            <a:ext cx="1219200" cy="38404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0235576B-7F3C-4840-ADD7-A9DF1158E3A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  <p:sldLayoutId id="2147483671" r:id="rId10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hyperlink" Target="http://www.rcsb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nar/gkab1061" TargetMode="External"/><Relationship Id="rId2" Type="http://schemas.openxmlformats.org/officeDocument/2006/relationships/hyperlink" Target="https://doi.org/10.1038/s41586-021-03819-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26/science.abj875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0" y="2337925"/>
            <a:ext cx="5779008" cy="144627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What is Archived in PDB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 err="1"/>
              <a:t>Amitava</a:t>
            </a:r>
            <a:r>
              <a:rPr lang="en-US" sz="3200" dirty="0"/>
              <a:t> Roy</a:t>
            </a:r>
            <a:endParaRPr lang="en-US" sz="2000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EE9D4435-2868-1D45-4E68-5FDFE4CB3E3B}"/>
              </a:ext>
            </a:extLst>
          </p:cNvPr>
          <p:cNvSpPr txBox="1">
            <a:spLocks/>
          </p:cNvSpPr>
          <p:nvPr/>
        </p:nvSpPr>
        <p:spPr bwMode="auto">
          <a:xfrm>
            <a:off x="4876800" y="5791200"/>
            <a:ext cx="6943780" cy="760476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0" dirty="0"/>
              <a:t>Some materials are borrowed from the PDB 101 resources</a:t>
            </a:r>
            <a:br>
              <a:rPr lang="en-US" sz="1600" b="0" dirty="0"/>
            </a:br>
            <a:r>
              <a:rPr lang="en-US" sz="1600" b="0" dirty="0"/>
              <a:t>and from Dr. </a:t>
            </a:r>
            <a:r>
              <a:rPr lang="en-US" sz="1600" b="0" dirty="0" err="1"/>
              <a:t>Shuchismita</a:t>
            </a:r>
            <a:r>
              <a:rPr lang="en-US" sz="1600" b="0" dirty="0"/>
              <a:t> Dutta</a:t>
            </a:r>
          </a:p>
        </p:txBody>
      </p:sp>
    </p:spTree>
    <p:extLst>
      <p:ext uri="{BB962C8B-B14F-4D97-AF65-F5344CB8AC3E}">
        <p14:creationId xmlns:p14="http://schemas.microsoft.com/office/powerpoint/2010/main" val="167473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in the PDB?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Coordinate and experimental data files </a:t>
            </a:r>
          </a:p>
          <a:p>
            <a:r>
              <a:rPr lang="en-US" dirty="0"/>
              <a:t>Details about sample preparation, data collection and structure solution</a:t>
            </a:r>
          </a:p>
          <a:p>
            <a:r>
              <a:rPr lang="en-US" dirty="0"/>
              <a:t>Sequence(s) of polymers (proteins and nucleic acids) in the structure</a:t>
            </a:r>
          </a:p>
          <a:p>
            <a:r>
              <a:rPr lang="en-US" dirty="0"/>
              <a:t>Information about ligands in the structure</a:t>
            </a:r>
          </a:p>
          <a:p>
            <a:r>
              <a:rPr lang="en-US" dirty="0"/>
              <a:t>Coordinate from computational structure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Links to various resources that describe the sequence, function and other properties of the molecule.</a:t>
            </a:r>
          </a:p>
          <a:p>
            <a:r>
              <a:rPr lang="en-US" dirty="0"/>
              <a:t>Classification of structures by sequence, structure, function and other criteria</a:t>
            </a:r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 rot="16200000">
            <a:off x="9582944" y="2167414"/>
            <a:ext cx="2201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2"/>
                </a:solidFill>
              </a:rPr>
              <a:t>Download/Use directly</a:t>
            </a: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 rot="16200000">
            <a:off x="9744869" y="4656931"/>
            <a:ext cx="1878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2"/>
                </a:solidFill>
              </a:rPr>
              <a:t>Link to/Find similar</a:t>
            </a:r>
          </a:p>
        </p:txBody>
      </p:sp>
    </p:spTree>
    <p:extLst>
      <p:ext uri="{BB962C8B-B14F-4D97-AF65-F5344CB8AC3E}">
        <p14:creationId xmlns:p14="http://schemas.microsoft.com/office/powerpoint/2010/main" val="372546694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>
                <a:latin typeface="FormataBQ-Regular" charset="0"/>
              </a:rPr>
              <a:t>Visualization Conventions</a:t>
            </a:r>
          </a:p>
        </p:txBody>
      </p:sp>
      <p:pic>
        <p:nvPicPr>
          <p:cNvPr id="74754" name="Picture 3" descr="ribb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6" t="13333" r="24953" b="13333"/>
          <a:stretch>
            <a:fillRect/>
          </a:stretch>
        </p:blipFill>
        <p:spPr bwMode="auto">
          <a:xfrm>
            <a:off x="7188201" y="1627188"/>
            <a:ext cx="3167063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4" descr="surfac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3" t="9334" r="22702" b="9334"/>
          <a:stretch>
            <a:fillRect/>
          </a:stretch>
        </p:blipFill>
        <p:spPr bwMode="auto">
          <a:xfrm>
            <a:off x="4419600" y="3657600"/>
            <a:ext cx="3602038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5" descr="imag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2" t="11333" r="22983" b="11333"/>
          <a:stretch>
            <a:fillRect/>
          </a:stretch>
        </p:blipFill>
        <p:spPr bwMode="auto">
          <a:xfrm>
            <a:off x="1676400" y="1600201"/>
            <a:ext cx="3505200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Text Box 6"/>
          <p:cNvSpPr txBox="1">
            <a:spLocks noChangeArrowheads="1"/>
          </p:cNvSpPr>
          <p:nvPr/>
        </p:nvSpPr>
        <p:spPr bwMode="auto">
          <a:xfrm>
            <a:off x="7790399" y="5881687"/>
            <a:ext cx="11560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 dirty="0" err="1">
                <a:solidFill>
                  <a:schemeClr val="tx2"/>
                </a:solidFill>
              </a:rPr>
              <a:t>Spacefill</a:t>
            </a:r>
            <a:endParaRPr lang="en-US" sz="2000" b="0" dirty="0">
              <a:solidFill>
                <a:schemeClr val="tx2"/>
              </a:solidFill>
            </a:endParaRPr>
          </a:p>
        </p:txBody>
      </p:sp>
      <p:sp>
        <p:nvSpPr>
          <p:cNvPr id="74758" name="Text Box 7"/>
          <p:cNvSpPr txBox="1">
            <a:spLocks noChangeArrowheads="1"/>
          </p:cNvSpPr>
          <p:nvPr/>
        </p:nvSpPr>
        <p:spPr bwMode="auto">
          <a:xfrm>
            <a:off x="2743201" y="4191001"/>
            <a:ext cx="1355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>
                <a:solidFill>
                  <a:schemeClr val="tx2"/>
                </a:solidFill>
              </a:rPr>
              <a:t>Wireframe</a:t>
            </a:r>
          </a:p>
        </p:txBody>
      </p:sp>
      <p:sp>
        <p:nvSpPr>
          <p:cNvPr id="74759" name="Text Box 8"/>
          <p:cNvSpPr txBox="1">
            <a:spLocks noChangeArrowheads="1"/>
          </p:cNvSpPr>
          <p:nvPr/>
        </p:nvSpPr>
        <p:spPr bwMode="auto">
          <a:xfrm>
            <a:off x="8418513" y="4191000"/>
            <a:ext cx="11272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 dirty="0">
                <a:solidFill>
                  <a:schemeClr val="tx2"/>
                </a:solidFill>
              </a:rPr>
              <a:t>Ribbons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77633" y="4518091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All atoms seen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62694" y="4518091"/>
            <a:ext cx="131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Only backbone C-alpha atoms seen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37361" y="6207730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All atoms seen</a:t>
            </a:r>
          </a:p>
        </p:txBody>
      </p:sp>
    </p:spTree>
    <p:extLst>
      <p:ext uri="{BB962C8B-B14F-4D97-AF65-F5344CB8AC3E}">
        <p14:creationId xmlns:p14="http://schemas.microsoft.com/office/powerpoint/2010/main" val="122696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95D2-F1F6-2E49-B9C2-697F2C0C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7FF54-41E6-3A4B-859A-1574CE7D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286" y="3200400"/>
            <a:ext cx="6914002" cy="30449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Faculty affiliate at the Department Of Biomedical And Pharmaceutical Sciences, University of Montana</a:t>
            </a:r>
          </a:p>
          <a:p>
            <a:endParaRPr lang="en-US" dirty="0"/>
          </a:p>
          <a:p>
            <a:r>
              <a:rPr lang="en-US" dirty="0"/>
              <a:t>Research interest: Computational Structural Biology and Drug Development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 err="1"/>
              <a:t>amitava.roy@umontana.edu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F2F39-804C-764A-90BD-629EBCDE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3095422-EF8E-EF49-AA28-9194EBCB0D27}"/>
              </a:ext>
            </a:extLst>
          </p:cNvPr>
          <p:cNvSpPr txBox="1">
            <a:spLocks/>
          </p:cNvSpPr>
          <p:nvPr/>
        </p:nvSpPr>
        <p:spPr>
          <a:xfrm>
            <a:off x="457200" y="1906524"/>
            <a:ext cx="3352800" cy="30449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286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–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301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Arial" pitchFamily="34" charset="0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Amitava</a:t>
            </a:r>
            <a:r>
              <a:rPr lang="en-US" dirty="0"/>
              <a:t> Roy, PhD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1815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Archived in the PDB?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5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>
                <a:latin typeface="FormataBQ-Regular" charset="0"/>
              </a:rPr>
              <a:t>The Data Pipeline</a:t>
            </a:r>
          </a:p>
        </p:txBody>
      </p:sp>
      <p:sp>
        <p:nvSpPr>
          <p:cNvPr id="41986" name="Text Box 6"/>
          <p:cNvSpPr txBox="1">
            <a:spLocks noChangeArrowheads="1"/>
          </p:cNvSpPr>
          <p:nvPr/>
        </p:nvSpPr>
        <p:spPr bwMode="auto">
          <a:xfrm>
            <a:off x="2047710" y="1417639"/>
            <a:ext cx="1149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Genomic</a:t>
            </a:r>
          </a:p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Based Target </a:t>
            </a:r>
          </a:p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Selection</a:t>
            </a:r>
            <a:endParaRPr lang="en-US" sz="1200" b="0">
              <a:solidFill>
                <a:schemeClr val="tx2"/>
              </a:solidFill>
              <a:ea typeface="Osaka" charset="0"/>
              <a:cs typeface="Osaka" charset="0"/>
            </a:endParaRPr>
          </a:p>
        </p:txBody>
      </p:sp>
      <p:sp>
        <p:nvSpPr>
          <p:cNvPr id="41987" name="Text Box 7"/>
          <p:cNvSpPr txBox="1">
            <a:spLocks noChangeArrowheads="1"/>
          </p:cNvSpPr>
          <p:nvPr/>
        </p:nvSpPr>
        <p:spPr bwMode="auto">
          <a:xfrm>
            <a:off x="3635210" y="2214564"/>
            <a:ext cx="184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1200" b="0">
              <a:ea typeface="Osaka" charset="0"/>
              <a:cs typeface="Osaka" charset="0"/>
            </a:endParaRPr>
          </a:p>
        </p:txBody>
      </p:sp>
      <p:sp>
        <p:nvSpPr>
          <p:cNvPr id="41988" name="Text Box 8"/>
          <p:cNvSpPr txBox="1">
            <a:spLocks noChangeArrowheads="1"/>
          </p:cNvSpPr>
          <p:nvPr/>
        </p:nvSpPr>
        <p:spPr bwMode="auto">
          <a:xfrm>
            <a:off x="5619586" y="1587500"/>
            <a:ext cx="1000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Data</a:t>
            </a:r>
          </a:p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Collection</a:t>
            </a:r>
            <a:endParaRPr lang="en-US" sz="1200" b="0">
              <a:solidFill>
                <a:schemeClr val="tx2"/>
              </a:solidFill>
              <a:ea typeface="Osaka" charset="0"/>
              <a:cs typeface="Osaka" charset="0"/>
            </a:endParaRPr>
          </a:p>
        </p:txBody>
      </p:sp>
      <p:sp>
        <p:nvSpPr>
          <p:cNvPr id="41989" name="Text Box 9"/>
          <p:cNvSpPr txBox="1">
            <a:spLocks noChangeArrowheads="1"/>
          </p:cNvSpPr>
          <p:nvPr/>
        </p:nvSpPr>
        <p:spPr bwMode="auto">
          <a:xfrm>
            <a:off x="7234074" y="1587500"/>
            <a:ext cx="1366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Structure</a:t>
            </a:r>
            <a:endParaRPr lang="en-US" sz="1200" b="0">
              <a:solidFill>
                <a:schemeClr val="tx2"/>
              </a:solidFill>
              <a:ea typeface="Osaka" charset="0"/>
              <a:cs typeface="Osaka" charset="0"/>
            </a:endParaRPr>
          </a:p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Determination</a:t>
            </a:r>
            <a:endParaRPr lang="en-US" sz="1200" b="0">
              <a:solidFill>
                <a:schemeClr val="tx2"/>
              </a:solidFill>
              <a:ea typeface="Osaka" charset="0"/>
              <a:cs typeface="Osaka" charset="0"/>
            </a:endParaRPr>
          </a:p>
        </p:txBody>
      </p:sp>
      <p:sp>
        <p:nvSpPr>
          <p:cNvPr id="41990" name="Text Box 10"/>
          <p:cNvSpPr txBox="1">
            <a:spLocks noChangeArrowheads="1"/>
          </p:cNvSpPr>
          <p:nvPr/>
        </p:nvSpPr>
        <p:spPr bwMode="auto">
          <a:xfrm>
            <a:off x="3724110" y="1374776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Isolation, </a:t>
            </a:r>
          </a:p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Expression,</a:t>
            </a:r>
          </a:p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Purification,</a:t>
            </a:r>
          </a:p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Crystallization</a:t>
            </a:r>
          </a:p>
        </p:txBody>
      </p:sp>
      <p:sp>
        <p:nvSpPr>
          <p:cNvPr id="41991" name="Text Box 11"/>
          <p:cNvSpPr txBox="1">
            <a:spLocks noChangeArrowheads="1"/>
          </p:cNvSpPr>
          <p:nvPr/>
        </p:nvSpPr>
        <p:spPr bwMode="auto">
          <a:xfrm>
            <a:off x="8905710" y="15875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PDB Deposition </a:t>
            </a:r>
          </a:p>
          <a:p>
            <a:pPr algn="ctr" eaLnBrk="1" hangingPunct="1"/>
            <a:r>
              <a:rPr lang="en-US" sz="1200">
                <a:solidFill>
                  <a:schemeClr val="tx2"/>
                </a:solidFill>
                <a:ea typeface="Osaka" charset="0"/>
                <a:cs typeface="Osaka" charset="0"/>
              </a:rPr>
              <a:t>&amp; Release</a:t>
            </a:r>
            <a:endParaRPr lang="en-US" sz="1200" b="0">
              <a:solidFill>
                <a:schemeClr val="tx2"/>
              </a:solidFill>
              <a:ea typeface="Osaka" charset="0"/>
              <a:cs typeface="Osaka" charset="0"/>
            </a:endParaRPr>
          </a:p>
        </p:txBody>
      </p:sp>
      <p:sp>
        <p:nvSpPr>
          <p:cNvPr id="41992" name="Rectangle 30"/>
          <p:cNvSpPr>
            <a:spLocks noChangeArrowheads="1"/>
          </p:cNvSpPr>
          <p:nvPr/>
        </p:nvSpPr>
        <p:spPr bwMode="auto">
          <a:xfrm>
            <a:off x="9058111" y="4816290"/>
            <a:ext cx="1293813" cy="776288"/>
          </a:xfrm>
          <a:prstGeom prst="rect">
            <a:avLst/>
          </a:prstGeom>
          <a:noFill/>
          <a:ln w="31750">
            <a:solidFill>
              <a:srgbClr val="3E61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1" hangingPunct="1"/>
            <a:r>
              <a:rPr lang="en-US" sz="1400">
                <a:solidFill>
                  <a:schemeClr val="tx2"/>
                </a:solidFill>
              </a:rPr>
              <a:t>3D Models</a:t>
            </a:r>
          </a:p>
          <a:p>
            <a:pPr algn="ctr" eaLnBrk="1" hangingPunct="1"/>
            <a:r>
              <a:rPr lang="en-US" sz="1400">
                <a:solidFill>
                  <a:schemeClr val="tx2"/>
                </a:solidFill>
              </a:rPr>
              <a:t>Annotations</a:t>
            </a:r>
          </a:p>
          <a:p>
            <a:pPr algn="ctr" eaLnBrk="1" hangingPunct="1"/>
            <a:r>
              <a:rPr lang="en-US" sz="1400">
                <a:solidFill>
                  <a:schemeClr val="tx2"/>
                </a:solidFill>
              </a:rPr>
              <a:t>Publications</a:t>
            </a:r>
          </a:p>
        </p:txBody>
      </p:sp>
      <p:grpSp>
        <p:nvGrpSpPr>
          <p:cNvPr id="41993" name="Group 37"/>
          <p:cNvGrpSpPr>
            <a:grpSpLocks/>
          </p:cNvGrpSpPr>
          <p:nvPr/>
        </p:nvGrpSpPr>
        <p:grpSpPr bwMode="auto">
          <a:xfrm>
            <a:off x="2019136" y="3276600"/>
            <a:ext cx="1247775" cy="1066800"/>
            <a:chOff x="629265" y="3146322"/>
            <a:chExt cx="796412" cy="747252"/>
          </a:xfrm>
        </p:grpSpPr>
        <p:pic>
          <p:nvPicPr>
            <p:cNvPr id="42010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67" y="3153082"/>
              <a:ext cx="780578" cy="740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11" name="Rectangle 36"/>
            <p:cNvSpPr>
              <a:spLocks noChangeArrowheads="1"/>
            </p:cNvSpPr>
            <p:nvPr/>
          </p:nvSpPr>
          <p:spPr bwMode="auto">
            <a:xfrm>
              <a:off x="629265" y="3146322"/>
              <a:ext cx="796412" cy="747252"/>
            </a:xfrm>
            <a:prstGeom prst="rect">
              <a:avLst/>
            </a:prstGeom>
            <a:noFill/>
            <a:ln w="25400">
              <a:solidFill>
                <a:srgbClr val="3E61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/>
              <a:endParaRPr lang="en-US" sz="2000"/>
            </a:p>
          </p:txBody>
        </p:sp>
      </p:grpSp>
      <p:pic>
        <p:nvPicPr>
          <p:cNvPr id="41994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10" y="3200400"/>
            <a:ext cx="1143000" cy="1093788"/>
          </a:xfrm>
          <a:prstGeom prst="rect">
            <a:avLst/>
          </a:prstGeom>
          <a:noFill/>
          <a:ln w="31750">
            <a:solidFill>
              <a:srgbClr val="3E61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995" name="Right Arrow 48"/>
          <p:cNvSpPr>
            <a:spLocks noChangeArrowheads="1"/>
          </p:cNvSpPr>
          <p:nvPr/>
        </p:nvSpPr>
        <p:spPr bwMode="auto">
          <a:xfrm>
            <a:off x="3390736" y="3675063"/>
            <a:ext cx="333375" cy="196850"/>
          </a:xfrm>
          <a:prstGeom prst="rightArrow">
            <a:avLst>
              <a:gd name="adj1" fmla="val 50000"/>
              <a:gd name="adj2" fmla="val 49811"/>
            </a:avLst>
          </a:prstGeom>
          <a:solidFill>
            <a:srgbClr val="730A1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sz="2000"/>
          </a:p>
        </p:txBody>
      </p:sp>
      <p:sp>
        <p:nvSpPr>
          <p:cNvPr id="41996" name="Right Arrow 49"/>
          <p:cNvSpPr>
            <a:spLocks noChangeArrowheads="1"/>
          </p:cNvSpPr>
          <p:nvPr/>
        </p:nvSpPr>
        <p:spPr bwMode="auto">
          <a:xfrm>
            <a:off x="4990936" y="3670300"/>
            <a:ext cx="333375" cy="196850"/>
          </a:xfrm>
          <a:prstGeom prst="rightArrow">
            <a:avLst>
              <a:gd name="adj1" fmla="val 50000"/>
              <a:gd name="adj2" fmla="val 49811"/>
            </a:avLst>
          </a:prstGeom>
          <a:solidFill>
            <a:srgbClr val="730A1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sz="2000"/>
          </a:p>
        </p:txBody>
      </p:sp>
      <p:sp>
        <p:nvSpPr>
          <p:cNvPr id="41997" name="Right Arrow 50"/>
          <p:cNvSpPr>
            <a:spLocks noChangeArrowheads="1"/>
          </p:cNvSpPr>
          <p:nvPr/>
        </p:nvSpPr>
        <p:spPr bwMode="auto">
          <a:xfrm rot="5231067">
            <a:off x="9554998" y="4411663"/>
            <a:ext cx="333375" cy="196850"/>
          </a:xfrm>
          <a:prstGeom prst="rightArrow">
            <a:avLst>
              <a:gd name="adj1" fmla="val 50000"/>
              <a:gd name="adj2" fmla="val 49811"/>
            </a:avLst>
          </a:prstGeom>
          <a:solidFill>
            <a:srgbClr val="730A1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vert="eaVert"/>
          <a:lstStyle/>
          <a:p>
            <a:pPr algn="ctr"/>
            <a:endParaRPr lang="en-US" sz="2000"/>
          </a:p>
        </p:txBody>
      </p:sp>
      <p:sp>
        <p:nvSpPr>
          <p:cNvPr id="41998" name="Right Arrow 51"/>
          <p:cNvSpPr>
            <a:spLocks noChangeArrowheads="1"/>
          </p:cNvSpPr>
          <p:nvPr/>
        </p:nvSpPr>
        <p:spPr bwMode="auto">
          <a:xfrm>
            <a:off x="6924511" y="3670300"/>
            <a:ext cx="334963" cy="196850"/>
          </a:xfrm>
          <a:prstGeom prst="rightArrow">
            <a:avLst>
              <a:gd name="adj1" fmla="val 50000"/>
              <a:gd name="adj2" fmla="val 50048"/>
            </a:avLst>
          </a:prstGeom>
          <a:solidFill>
            <a:srgbClr val="730A1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sz="2000"/>
          </a:p>
        </p:txBody>
      </p:sp>
      <p:sp>
        <p:nvSpPr>
          <p:cNvPr id="41999" name="Right Arrow 52"/>
          <p:cNvSpPr>
            <a:spLocks noChangeArrowheads="1"/>
          </p:cNvSpPr>
          <p:nvPr/>
        </p:nvSpPr>
        <p:spPr bwMode="auto">
          <a:xfrm>
            <a:off x="8597736" y="3665538"/>
            <a:ext cx="334963" cy="196850"/>
          </a:xfrm>
          <a:prstGeom prst="rightArrow">
            <a:avLst>
              <a:gd name="adj1" fmla="val 50000"/>
              <a:gd name="adj2" fmla="val 50048"/>
            </a:avLst>
          </a:prstGeom>
          <a:solidFill>
            <a:srgbClr val="730A14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 sz="2000"/>
          </a:p>
        </p:txBody>
      </p:sp>
      <p:grpSp>
        <p:nvGrpSpPr>
          <p:cNvPr id="42000" name="Group 34"/>
          <p:cNvGrpSpPr>
            <a:grpSpLocks/>
          </p:cNvGrpSpPr>
          <p:nvPr/>
        </p:nvGrpSpPr>
        <p:grpSpPr bwMode="auto">
          <a:xfrm>
            <a:off x="8981911" y="3352800"/>
            <a:ext cx="1357313" cy="781050"/>
            <a:chOff x="3500" y="1888"/>
            <a:chExt cx="855" cy="492"/>
          </a:xfrm>
        </p:grpSpPr>
        <p:sp>
          <p:nvSpPr>
            <p:cNvPr id="42008" name="Rectangle 5"/>
            <p:cNvSpPr>
              <a:spLocks noChangeArrowheads="1"/>
            </p:cNvSpPr>
            <p:nvPr/>
          </p:nvSpPr>
          <p:spPr bwMode="auto">
            <a:xfrm>
              <a:off x="3500" y="1888"/>
              <a:ext cx="855" cy="49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3E61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/>
            </a:p>
          </p:txBody>
        </p:sp>
        <p:pic>
          <p:nvPicPr>
            <p:cNvPr id="42009" name="Picture 39" descr="wwPDB-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8" y="2012"/>
              <a:ext cx="819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2001" name="Picture 37" descr="bruker_tub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86"/>
          <a:stretch>
            <a:fillRect/>
          </a:stretch>
        </p:blipFill>
        <p:spPr bwMode="auto">
          <a:xfrm>
            <a:off x="3901911" y="3657600"/>
            <a:ext cx="955675" cy="1066800"/>
          </a:xfrm>
          <a:prstGeom prst="rect">
            <a:avLst/>
          </a:prstGeom>
          <a:noFill/>
          <a:ln w="22225">
            <a:solidFill>
              <a:srgbClr val="3E61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002" name="Picture 3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911" y="2286000"/>
            <a:ext cx="955675" cy="1379538"/>
          </a:xfrm>
          <a:prstGeom prst="rect">
            <a:avLst/>
          </a:prstGeom>
          <a:noFill/>
          <a:ln w="22225">
            <a:solidFill>
              <a:srgbClr val="3E61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84" name="Picture 33" descr="gr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911" y="4699001"/>
            <a:ext cx="955675" cy="974725"/>
          </a:xfrm>
          <a:prstGeom prst="rect">
            <a:avLst/>
          </a:prstGeom>
          <a:noFill/>
          <a:ln w="22225">
            <a:solidFill>
              <a:srgbClr val="3E61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42004" name="Group 36"/>
          <p:cNvGrpSpPr>
            <a:grpSpLocks/>
          </p:cNvGrpSpPr>
          <p:nvPr/>
        </p:nvGrpSpPr>
        <p:grpSpPr bwMode="auto">
          <a:xfrm rot="5400000">
            <a:off x="4511510" y="3378200"/>
            <a:ext cx="3149600" cy="1371600"/>
            <a:chOff x="1478" y="3168"/>
            <a:chExt cx="1984" cy="864"/>
          </a:xfrm>
        </p:grpSpPr>
        <p:pic>
          <p:nvPicPr>
            <p:cNvPr id="42005" name="Picture 17" descr="diffraction_whit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1" r="18474"/>
            <a:stretch>
              <a:fillRect/>
            </a:stretch>
          </p:blipFill>
          <p:spPr bwMode="auto">
            <a:xfrm>
              <a:off x="1478" y="3168"/>
              <a:ext cx="682" cy="864"/>
            </a:xfrm>
            <a:prstGeom prst="rect">
              <a:avLst/>
            </a:prstGeom>
            <a:noFill/>
            <a:ln w="31750">
              <a:solidFill>
                <a:srgbClr val="3E61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006" name="Picture 40" descr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3168"/>
              <a:ext cx="565" cy="864"/>
            </a:xfrm>
            <a:prstGeom prst="rect">
              <a:avLst/>
            </a:prstGeom>
            <a:noFill/>
            <a:ln w="31750">
              <a:solidFill>
                <a:srgbClr val="3E61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007" name="Picture 3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"/>
            <a:stretch>
              <a:fillRect/>
            </a:stretch>
          </p:blipFill>
          <p:spPr bwMode="auto">
            <a:xfrm>
              <a:off x="2736" y="3168"/>
              <a:ext cx="726" cy="864"/>
            </a:xfrm>
            <a:prstGeom prst="rect">
              <a:avLst/>
            </a:prstGeom>
            <a:noFill/>
            <a:ln w="31750">
              <a:solidFill>
                <a:srgbClr val="3E61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8"/>
          <p:cNvGrpSpPr>
            <a:grpSpLocks/>
          </p:cNvGrpSpPr>
          <p:nvPr/>
        </p:nvGrpSpPr>
        <p:grpSpPr bwMode="auto">
          <a:xfrm>
            <a:off x="1774660" y="3003550"/>
            <a:ext cx="1492250" cy="1531938"/>
            <a:chOff x="107652" y="3002766"/>
            <a:chExt cx="1493078" cy="1533439"/>
          </a:xfrm>
        </p:grpSpPr>
        <p:pic>
          <p:nvPicPr>
            <p:cNvPr id="30" name="Picture 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2" y="3002766"/>
              <a:ext cx="1493078" cy="1517904"/>
            </a:xfrm>
            <a:prstGeom prst="rect">
              <a:avLst/>
            </a:prstGeom>
            <a:noFill/>
            <a:ln w="22225">
              <a:solidFill>
                <a:srgbClr val="3E61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10" y="3019699"/>
              <a:ext cx="1459470" cy="1516506"/>
            </a:xfrm>
            <a:prstGeom prst="rtTriangle">
              <a:avLst/>
            </a:prstGeom>
            <a:noFill/>
            <a:ln w="22225">
              <a:solidFill>
                <a:srgbClr val="3E61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1"/>
          <p:cNvGrpSpPr>
            <a:grpSpLocks/>
          </p:cNvGrpSpPr>
          <p:nvPr/>
        </p:nvGrpSpPr>
        <p:grpSpPr bwMode="auto">
          <a:xfrm>
            <a:off x="7150100" y="4816290"/>
            <a:ext cx="1676400" cy="660400"/>
            <a:chOff x="5161166" y="5510996"/>
            <a:chExt cx="1676399" cy="660169"/>
          </a:xfrm>
        </p:grpSpPr>
        <p:pic>
          <p:nvPicPr>
            <p:cNvPr id="33" name="Picture 4" descr="PDB-log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1" y="5638801"/>
              <a:ext cx="1550021" cy="41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5"/>
            <p:cNvSpPr>
              <a:spLocks noChangeArrowheads="1"/>
            </p:cNvSpPr>
            <p:nvPr/>
          </p:nvSpPr>
          <p:spPr bwMode="auto">
            <a:xfrm>
              <a:off x="5161166" y="5510996"/>
              <a:ext cx="1676399" cy="660169"/>
            </a:xfrm>
            <a:prstGeom prst="rect">
              <a:avLst/>
            </a:prstGeom>
            <a:noFill/>
            <a:ln w="28575">
              <a:solidFill>
                <a:srgbClr val="3E61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07074" y="5863913"/>
            <a:ext cx="1825625" cy="369888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You come here</a:t>
            </a:r>
          </a:p>
        </p:txBody>
      </p:sp>
      <p:sp>
        <p:nvSpPr>
          <p:cNvPr id="36" name="Right Arrow 50"/>
          <p:cNvSpPr>
            <a:spLocks noChangeArrowheads="1"/>
          </p:cNvSpPr>
          <p:nvPr/>
        </p:nvSpPr>
        <p:spPr bwMode="auto">
          <a:xfrm rot="5231067" flipH="1" flipV="1">
            <a:off x="7824788" y="5594166"/>
            <a:ext cx="333375" cy="196850"/>
          </a:xfrm>
          <a:prstGeom prst="rightArrow">
            <a:avLst>
              <a:gd name="adj1" fmla="val 50000"/>
              <a:gd name="adj2" fmla="val 49811"/>
            </a:avLst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rot="10800000" vert="eaVert"/>
          <a:lstStyle/>
          <a:p>
            <a:pPr algn="ctr"/>
            <a:endParaRPr lang="en-US" sz="2000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365875" y="6233801"/>
            <a:ext cx="33734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chemeClr val="tx2"/>
                </a:solidFill>
                <a:hlinkClick r:id="rId14"/>
              </a:rPr>
              <a:t>www.rcsb.org</a:t>
            </a:r>
            <a:r>
              <a:rPr lang="en-US" sz="1400" dirty="0">
                <a:solidFill>
                  <a:schemeClr val="tx2"/>
                </a:solidFill>
              </a:rPr>
              <a:t>  • </a:t>
            </a:r>
            <a:r>
              <a:rPr lang="en-US" sz="1400" dirty="0" err="1">
                <a:solidFill>
                  <a:schemeClr val="tx2"/>
                </a:solidFill>
              </a:rPr>
              <a:t>info@rcsb.org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7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>
                <a:latin typeface="FormataBQ-Regular" charset="0"/>
              </a:rPr>
              <a:t>X-ray Crystallography</a:t>
            </a:r>
          </a:p>
        </p:txBody>
      </p:sp>
      <p:pic>
        <p:nvPicPr>
          <p:cNvPr id="44034" name="Picture 5" descr="sequ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60316"/>
            <a:ext cx="754380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6"/>
          <p:cNvSpPr txBox="1">
            <a:spLocks noChangeArrowheads="1"/>
          </p:cNvSpPr>
          <p:nvPr/>
        </p:nvSpPr>
        <p:spPr bwMode="auto">
          <a:xfrm>
            <a:off x="4953000" y="6324600"/>
            <a:ext cx="5562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>
                <a:solidFill>
                  <a:schemeClr val="tx2"/>
                </a:solidFill>
              </a:rPr>
              <a:t>http://www-structmed.cimr.cam.ac.uk/Course/Overview/Overview.html#methods</a:t>
            </a:r>
          </a:p>
        </p:txBody>
      </p:sp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2209800" y="4578102"/>
            <a:ext cx="2254250" cy="10160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>
                <a:solidFill>
                  <a:schemeClr val="tx2"/>
                </a:solidFill>
              </a:rPr>
              <a:t>Target selection</a:t>
            </a:r>
          </a:p>
          <a:p>
            <a:r>
              <a:rPr lang="en-US" sz="2000" b="0">
                <a:solidFill>
                  <a:schemeClr val="tx2"/>
                </a:solidFill>
              </a:rPr>
              <a:t>Protein production</a:t>
            </a:r>
          </a:p>
          <a:p>
            <a:r>
              <a:rPr lang="en-US" sz="2000" b="0">
                <a:solidFill>
                  <a:schemeClr val="tx2"/>
                </a:solidFill>
              </a:rPr>
              <a:t>Crystallization</a:t>
            </a:r>
          </a:p>
        </p:txBody>
      </p:sp>
      <p:sp>
        <p:nvSpPr>
          <p:cNvPr id="44037" name="Text Box 8"/>
          <p:cNvSpPr txBox="1">
            <a:spLocks noChangeArrowheads="1"/>
          </p:cNvSpPr>
          <p:nvPr/>
        </p:nvSpPr>
        <p:spPr bwMode="auto">
          <a:xfrm>
            <a:off x="4921250" y="4730502"/>
            <a:ext cx="1860550" cy="711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>
                <a:solidFill>
                  <a:schemeClr val="tx2"/>
                </a:solidFill>
              </a:rPr>
              <a:t>Data collection</a:t>
            </a:r>
          </a:p>
          <a:p>
            <a:r>
              <a:rPr lang="en-US" sz="2000" b="0">
                <a:solidFill>
                  <a:schemeClr val="tx2"/>
                </a:solidFill>
              </a:rPr>
              <a:t>Phasing</a:t>
            </a:r>
          </a:p>
        </p:txBody>
      </p:sp>
      <p:sp>
        <p:nvSpPr>
          <p:cNvPr id="44038" name="Text Box 9"/>
          <p:cNvSpPr txBox="1">
            <a:spLocks noChangeArrowheads="1"/>
          </p:cNvSpPr>
          <p:nvPr/>
        </p:nvSpPr>
        <p:spPr bwMode="auto">
          <a:xfrm>
            <a:off x="7467601" y="4578102"/>
            <a:ext cx="2493963" cy="1625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0">
                <a:solidFill>
                  <a:schemeClr val="tx2"/>
                </a:solidFill>
              </a:rPr>
              <a:t>Structure calculation</a:t>
            </a:r>
          </a:p>
          <a:p>
            <a:r>
              <a:rPr lang="en-US" sz="2000" b="0">
                <a:solidFill>
                  <a:schemeClr val="tx2"/>
                </a:solidFill>
              </a:rPr>
              <a:t>Refinement</a:t>
            </a:r>
          </a:p>
          <a:p>
            <a:r>
              <a:rPr lang="en-US" sz="2000" b="0">
                <a:solidFill>
                  <a:schemeClr val="tx2"/>
                </a:solidFill>
              </a:rPr>
              <a:t>Validation</a:t>
            </a:r>
          </a:p>
          <a:p>
            <a:r>
              <a:rPr lang="en-US" sz="2000" b="0">
                <a:solidFill>
                  <a:schemeClr val="tx2"/>
                </a:solidFill>
              </a:rPr>
              <a:t>Deposition to PDB</a:t>
            </a:r>
          </a:p>
          <a:p>
            <a:r>
              <a:rPr lang="en-US" sz="2000" b="0">
                <a:solidFill>
                  <a:schemeClr val="tx2"/>
                </a:solidFill>
              </a:rPr>
              <a:t>Annotation</a:t>
            </a:r>
          </a:p>
        </p:txBody>
      </p:sp>
      <p:sp>
        <p:nvSpPr>
          <p:cNvPr id="44039" name="Line 11"/>
          <p:cNvSpPr>
            <a:spLocks noChangeShapeType="1"/>
          </p:cNvSpPr>
          <p:nvPr/>
        </p:nvSpPr>
        <p:spPr bwMode="auto">
          <a:xfrm>
            <a:off x="4495800" y="5111502"/>
            <a:ext cx="381000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0" name="Line 12"/>
          <p:cNvSpPr>
            <a:spLocks noChangeShapeType="1"/>
          </p:cNvSpPr>
          <p:nvPr/>
        </p:nvSpPr>
        <p:spPr bwMode="auto">
          <a:xfrm>
            <a:off x="6934200" y="5111502"/>
            <a:ext cx="381000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041" name="Picture 13" descr="posx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844302"/>
            <a:ext cx="1028700" cy="1219200"/>
          </a:xfrm>
          <a:prstGeom prst="rect">
            <a:avLst/>
          </a:prstGeom>
          <a:noFill/>
          <a:ln w="9525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3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>
                <a:latin typeface="FormataBQ-Regular" charset="0"/>
              </a:rPr>
              <a:t>Nuclear Magnetic Resonance (NMR)</a:t>
            </a:r>
          </a:p>
        </p:txBody>
      </p:sp>
      <p:pic>
        <p:nvPicPr>
          <p:cNvPr id="46082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1"/>
            <a:ext cx="8058150" cy="545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 Box 9"/>
          <p:cNvSpPr txBox="1">
            <a:spLocks noChangeArrowheads="1"/>
          </p:cNvSpPr>
          <p:nvPr/>
        </p:nvSpPr>
        <p:spPr bwMode="auto">
          <a:xfrm>
            <a:off x="7391401" y="6321420"/>
            <a:ext cx="285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 dirty="0">
                <a:solidFill>
                  <a:schemeClr val="tx2"/>
                </a:solidFill>
              </a:rPr>
              <a:t>http://</a:t>
            </a:r>
            <a:r>
              <a:rPr lang="en-US" sz="1200" b="0" dirty="0" err="1">
                <a:solidFill>
                  <a:schemeClr val="tx2"/>
                </a:solidFill>
              </a:rPr>
              <a:t>www.embl.de</a:t>
            </a:r>
            <a:r>
              <a:rPr lang="en-US" sz="1200" b="0" dirty="0">
                <a:solidFill>
                  <a:schemeClr val="tx2"/>
                </a:solidFill>
              </a:rPr>
              <a:t>/</a:t>
            </a:r>
            <a:r>
              <a:rPr lang="en-US" sz="1200" b="0" dirty="0" err="1">
                <a:solidFill>
                  <a:schemeClr val="tx2"/>
                </a:solidFill>
              </a:rPr>
              <a:t>nmr</a:t>
            </a:r>
            <a:r>
              <a:rPr lang="en-US" sz="1200" b="0" dirty="0">
                <a:solidFill>
                  <a:schemeClr val="tx2"/>
                </a:solidFill>
              </a:rPr>
              <a:t>/</a:t>
            </a:r>
            <a:r>
              <a:rPr lang="en-US" sz="1200" b="0" dirty="0" err="1">
                <a:solidFill>
                  <a:schemeClr val="tx2"/>
                </a:solidFill>
              </a:rPr>
              <a:t>sattler</a:t>
            </a:r>
            <a:r>
              <a:rPr lang="en-US" sz="1200" b="0" dirty="0">
                <a:solidFill>
                  <a:schemeClr val="tx2"/>
                </a:solidFill>
              </a:rPr>
              <a:t>/teaching</a:t>
            </a:r>
          </a:p>
          <a:p>
            <a:endParaRPr lang="en-US" sz="12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55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>
                <a:latin typeface="FormataBQ-Regular" charset="0"/>
              </a:rPr>
              <a:t>Electron Microscopy (EM)</a:t>
            </a:r>
          </a:p>
        </p:txBody>
      </p:sp>
      <p:pic>
        <p:nvPicPr>
          <p:cNvPr id="4813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1" y="1063626"/>
            <a:ext cx="8624887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6"/>
          <p:cNvSpPr txBox="1">
            <a:spLocks noChangeArrowheads="1"/>
          </p:cNvSpPr>
          <p:nvPr/>
        </p:nvSpPr>
        <p:spPr bwMode="auto">
          <a:xfrm>
            <a:off x="7391401" y="6297606"/>
            <a:ext cx="3167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 dirty="0">
                <a:solidFill>
                  <a:schemeClr val="tx2"/>
                </a:solidFill>
              </a:rPr>
              <a:t>Courtesy, Cathy Lawson, Rutgers University</a:t>
            </a:r>
          </a:p>
          <a:p>
            <a:endParaRPr lang="en-US" sz="12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4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Experimental Data from Different Methods</a:t>
            </a:r>
          </a:p>
        </p:txBody>
      </p:sp>
      <p:pic>
        <p:nvPicPr>
          <p:cNvPr id="5017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14481"/>
            <a:ext cx="2895600" cy="273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4" y="1716068"/>
            <a:ext cx="2820987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1716068"/>
            <a:ext cx="2925763" cy="27590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1676400" y="4475143"/>
            <a:ext cx="28956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</a:rPr>
              <a:t>X-ray Crystallography</a:t>
            </a:r>
            <a:r>
              <a:rPr lang="en-US" sz="1600" b="0" dirty="0"/>
              <a:t>: Electron density from a structure of DNA is shown here (PDB entry 196d), along with the atomic model</a:t>
            </a:r>
          </a:p>
        </p:txBody>
      </p:sp>
      <p:sp>
        <p:nvSpPr>
          <p:cNvPr id="50182" name="TextBox 6"/>
          <p:cNvSpPr txBox="1">
            <a:spLocks noChangeArrowheads="1"/>
          </p:cNvSpPr>
          <p:nvPr/>
        </p:nvSpPr>
        <p:spPr bwMode="auto">
          <a:xfrm>
            <a:off x="4648200" y="4475142"/>
            <a:ext cx="28194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NMR</a:t>
            </a:r>
            <a:r>
              <a:rPr lang="en-US" sz="1600" b="0"/>
              <a:t>: Restraints used to solve the structure of a small monomeric hemoglobin. The protein (1vre and 1vrf) is shown in green, and restraints are shown in yellow.  </a:t>
            </a:r>
          </a:p>
        </p:txBody>
      </p:sp>
      <p:sp>
        <p:nvSpPr>
          <p:cNvPr id="50183" name="TextBox 7"/>
          <p:cNvSpPr txBox="1">
            <a:spLocks noChangeArrowheads="1"/>
          </p:cNvSpPr>
          <p:nvPr/>
        </p:nvSpPr>
        <p:spPr bwMode="auto">
          <a:xfrm>
            <a:off x="7543800" y="4475142"/>
            <a:ext cx="29718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rgbClr val="000000"/>
                </a:solidFill>
              </a:rPr>
              <a:t>EM</a:t>
            </a:r>
            <a:r>
              <a:rPr lang="en-US" sz="1600" b="0"/>
              <a:t>: Tail of the T4 bacteriophage. Surface rendering of the EM data (emd-1048) with atomic coordinates from PDB entries 1pdf, 1pdi, 1pdl, 1pdm, 1pdp, and 2fl8.  </a:t>
            </a:r>
          </a:p>
        </p:txBody>
      </p:sp>
    </p:spTree>
    <p:extLst>
      <p:ext uri="{BB962C8B-B14F-4D97-AF65-F5344CB8AC3E}">
        <p14:creationId xmlns:p14="http://schemas.microsoft.com/office/powerpoint/2010/main" val="163643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Expanding the limits of PDB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There are many millions of proteins whose structures have not yet been solved.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 2020, two different projects [AlphaFold2 (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2"/>
              </a:rPr>
              <a:t>Jumper, J. et al., 2021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  <a:t>Varadi M. et al., 2022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) and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RoseTTAFold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(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4"/>
              </a:rPr>
              <a:t>Baek et al., 2021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)] used artificial intelligence (AI) and machine learning (ML) to predict protein structures from their sequences successfully. </a:t>
            </a:r>
            <a:endParaRPr lang="en-US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To make it easier for users to query, organize, visualize, analyze and compare experimental and predicted structures alongside each other, RCSB PDB has integrated 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omputed structure models (CSMs) from a few specific resources.</a:t>
            </a:r>
          </a:p>
        </p:txBody>
      </p:sp>
    </p:spTree>
    <p:extLst>
      <p:ext uri="{BB962C8B-B14F-4D97-AF65-F5344CB8AC3E}">
        <p14:creationId xmlns:p14="http://schemas.microsoft.com/office/powerpoint/2010/main" val="4085667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AIDBrandedPP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9AA3741B4804E9C39F4B85F9F7789" ma:contentTypeVersion="2" ma:contentTypeDescription="Create a new document." ma:contentTypeScope="" ma:versionID="1665dd5b99352ec0686571143c772908">
  <xsd:schema xmlns:xsd="http://www.w3.org/2001/XMLSchema" xmlns:xs="http://www.w3.org/2001/XMLSchema" xmlns:p="http://schemas.microsoft.com/office/2006/metadata/properties" xmlns:ns2="be8b5f6b-700e-45dc-b8a5-de2c80a67e35" targetNamespace="http://schemas.microsoft.com/office/2006/metadata/properties" ma:root="true" ma:fieldsID="2fe0c34ff02bebfc67ebe7d0d9334808" ns2:_="">
    <xsd:import namespace="be8b5f6b-700e-45dc-b8a5-de2c80a67e35"/>
    <xsd:element name="properties">
      <xsd:complexType>
        <xsd:sequence>
          <xsd:element name="documentManagement">
            <xsd:complexType>
              <xsd:all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8b5f6b-700e-45dc-b8a5-de2c80a67e35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be8b5f6b-700e-45dc-b8a5-de2c80a67e35">Standard BCBB Overview slides with new NIH/NIAID branding</Description0>
  </documentManagement>
</p:properties>
</file>

<file path=customXml/itemProps1.xml><?xml version="1.0" encoding="utf-8"?>
<ds:datastoreItem xmlns:ds="http://schemas.openxmlformats.org/officeDocument/2006/customXml" ds:itemID="{838AEA97-6D4B-4B38-84DE-FB3AB915E4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8b5f6b-700e-45dc-b8a5-de2c80a67e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9C6930-BED2-42B9-A3F9-E2DCB8D665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955999-F0ED-437E-AABF-6A6F33529ABB}">
  <ds:schemaRefs>
    <ds:schemaRef ds:uri="be8b5f6b-700e-45dc-b8a5-de2c80a67e35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31633</TotalTime>
  <Words>501</Words>
  <Application>Microsoft Macintosh PowerPoint</Application>
  <PresentationFormat>Widescreen</PresentationFormat>
  <Paragraphs>80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FormataBQ-Regular</vt:lpstr>
      <vt:lpstr>Helvetica Neue</vt:lpstr>
      <vt:lpstr>Wingdings</vt:lpstr>
      <vt:lpstr>Wingdings 2</vt:lpstr>
      <vt:lpstr>NIAIDBrandedPPT</vt:lpstr>
      <vt:lpstr>What is Archived in PDB  Amitava Roy</vt:lpstr>
      <vt:lpstr>Today’s Instructor</vt:lpstr>
      <vt:lpstr>Objectives</vt:lpstr>
      <vt:lpstr>The Data Pipeline</vt:lpstr>
      <vt:lpstr>X-ray Crystallography</vt:lpstr>
      <vt:lpstr>Nuclear Magnetic Resonance (NMR)</vt:lpstr>
      <vt:lpstr>Electron Microscopy (EM)</vt:lpstr>
      <vt:lpstr>Experimental Data from Different Methods</vt:lpstr>
      <vt:lpstr>Expanding the limits of PDB</vt:lpstr>
      <vt:lpstr>What is in the PDB?</vt:lpstr>
      <vt:lpstr>Visualization Conventions</vt:lpstr>
    </vt:vector>
  </TitlesOfParts>
  <Company>NIAID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BCBB Overview Template</dc:title>
  <dc:creator>cfabry</dc:creator>
  <cp:lastModifiedBy>Roy, Amitava</cp:lastModifiedBy>
  <cp:revision>1053</cp:revision>
  <cp:lastPrinted>2018-08-30T16:07:18Z</cp:lastPrinted>
  <dcterms:created xsi:type="dcterms:W3CDTF">2013-02-06T17:17:57Z</dcterms:created>
  <dcterms:modified xsi:type="dcterms:W3CDTF">2024-05-06T05:40:00Z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Signature">
    <vt:bool>false</vt:bool>
  </property>
  <property fmtid="{D5CDD505-2E9C-101B-9397-08002B2CF9AE}" pid="3" name="xd_ProgID">
    <vt:lpwstr/>
  </property>
  <property fmtid="{D5CDD505-2E9C-101B-9397-08002B2CF9AE}" pid="4" name="ContentTypeId">
    <vt:lpwstr>0x0101004839AA3741B4804E9C39F4B85F9F7789</vt:lpwstr>
  </property>
  <property fmtid="{D5CDD505-2E9C-101B-9397-08002B2CF9AE}" pid="5" name="TemplateUrl">
    <vt:lpwstr/>
  </property>
</Properties>
</file>